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3" r:id="rId5"/>
  </p:sldMasterIdLst>
  <p:sldIdLst>
    <p:sldId id="256" r:id="rId6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5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D2579D-2B67-4D2F-8D36-5E0627915D0A}" v="2" dt="2021-03-11T00:43:05.3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30"/>
    <p:restoredTop sz="96904"/>
  </p:normalViewPr>
  <p:slideViewPr>
    <p:cSldViewPr snapToGrid="0" snapToObjects="1">
      <p:cViewPr varScale="1">
        <p:scale>
          <a:sx n="84" d="100"/>
          <a:sy n="84" d="100"/>
        </p:scale>
        <p:origin x="336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w/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C4A1189-6E7D-734D-B477-E4AAC085FF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4353" y="1713185"/>
            <a:ext cx="6703695" cy="75779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body copy here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ED294C-FA08-A54F-A2B0-FED403223A7E}"/>
              </a:ext>
            </a:extLst>
          </p:cNvPr>
          <p:cNvSpPr/>
          <p:nvPr userDrawn="1"/>
        </p:nvSpPr>
        <p:spPr>
          <a:xfrm>
            <a:off x="0" y="0"/>
            <a:ext cx="7772400" cy="11212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AD556F5-432D-E74C-AF80-C0E05C64BC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7063" y="461963"/>
            <a:ext cx="1840985" cy="379025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0B5203-DBCC-AC4A-83B9-5CDC6B3DBC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4988" y="277213"/>
            <a:ext cx="3973512" cy="37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388620" indent="0">
              <a:buNone/>
              <a:defRPr>
                <a:solidFill>
                  <a:schemeClr val="bg1"/>
                </a:solidFill>
              </a:defRPr>
            </a:lvl2pPr>
            <a:lvl3pPr marL="777240" indent="0">
              <a:buNone/>
              <a:defRPr>
                <a:solidFill>
                  <a:schemeClr val="bg1"/>
                </a:solidFill>
              </a:defRPr>
            </a:lvl3pPr>
            <a:lvl4pPr marL="1165860" indent="0">
              <a:buNone/>
              <a:defRPr>
                <a:solidFill>
                  <a:schemeClr val="bg1"/>
                </a:solidFill>
              </a:defRPr>
            </a:lvl4pPr>
            <a:lvl5pPr marL="155448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Two-pager title here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4877E953-3AC6-6949-A119-9AA25C3614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4988" y="698817"/>
            <a:ext cx="3973512" cy="37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  <a:lvl2pPr marL="388620" indent="0">
              <a:buNone/>
              <a:defRPr>
                <a:solidFill>
                  <a:schemeClr val="bg1"/>
                </a:solidFill>
              </a:defRPr>
            </a:lvl2pPr>
            <a:lvl3pPr marL="777240" indent="0">
              <a:buNone/>
              <a:defRPr>
                <a:solidFill>
                  <a:schemeClr val="bg1"/>
                </a:solidFill>
              </a:defRPr>
            </a:lvl3pPr>
            <a:lvl4pPr marL="1165860" indent="0">
              <a:buNone/>
              <a:defRPr>
                <a:solidFill>
                  <a:schemeClr val="bg1"/>
                </a:solidFill>
              </a:defRPr>
            </a:lvl4pPr>
            <a:lvl5pPr marL="155448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</p:spTree>
    <p:extLst>
      <p:ext uri="{BB962C8B-B14F-4D97-AF65-F5344CB8AC3E}">
        <p14:creationId xmlns:p14="http://schemas.microsoft.com/office/powerpoint/2010/main" val="162581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11B5344-AA11-0D42-A2E3-1A42B6722A1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4353" y="641131"/>
            <a:ext cx="6703695" cy="86500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body copy here</a:t>
            </a:r>
          </a:p>
        </p:txBody>
      </p:sp>
    </p:spTree>
    <p:extLst>
      <p:ext uri="{BB962C8B-B14F-4D97-AF65-F5344CB8AC3E}">
        <p14:creationId xmlns:p14="http://schemas.microsoft.com/office/powerpoint/2010/main" val="19793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Page">
    <p:bg>
      <p:bgPr>
        <a:blipFill dpi="0" rotWithShape="1">
          <a:blip r:embed="rId2">
            <a:lum/>
          </a:blip>
          <a:srcRect/>
          <a:stretch>
            <a:fillRect l="-65000" r="-6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70B9CC-05E7-FA48-9B6E-404983EF92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93157" y="1923393"/>
            <a:ext cx="3186086" cy="186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35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A895F65-6B0C-1E49-AD65-971E8B17AB6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9696803"/>
            <a:ext cx="7772400" cy="361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585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447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93C85BF-CDF6-964B-933B-60713B7C3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-Party Demand Generation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CD542B2-55DB-E546-85CF-A835850F742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Program Setup Checklist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91CE13D-A1F4-E148-8F70-30872C9F0EE2}"/>
              </a:ext>
            </a:extLst>
          </p:cNvPr>
          <p:cNvGrpSpPr/>
          <p:nvPr/>
        </p:nvGrpSpPr>
        <p:grpSpPr>
          <a:xfrm>
            <a:off x="405013" y="9741722"/>
            <a:ext cx="6833035" cy="274638"/>
            <a:chOff x="4604109" y="6212991"/>
            <a:chExt cx="6833035" cy="274638"/>
          </a:xfrm>
        </p:grpSpPr>
        <p:sp>
          <p:nvSpPr>
            <p:cNvPr id="8" name="Footer Placeholder 3">
              <a:extLst>
                <a:ext uri="{FF2B5EF4-FFF2-40B4-BE49-F238E27FC236}">
                  <a16:creationId xmlns:a16="http://schemas.microsoft.com/office/drawing/2014/main" id="{CC353B33-69CF-E54A-BC3F-3EACDCE081DC}"/>
                </a:ext>
              </a:extLst>
            </p:cNvPr>
            <p:cNvSpPr txBox="1">
              <a:spLocks/>
            </p:cNvSpPr>
            <p:nvPr/>
          </p:nvSpPr>
          <p:spPr>
            <a:xfrm>
              <a:off x="4604109" y="6212992"/>
              <a:ext cx="1350819" cy="274637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330" rtl="0" eaLnBrk="1" latinLnBrk="0" hangingPunct="1">
                <a:defRPr sz="800" kern="1200">
                  <a:solidFill>
                    <a:schemeClr val="bg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165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30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495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660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25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990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155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320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latin typeface="Helvetica" pitchFamily="2" charset="0"/>
                </a:rPr>
                <a:t>© 2021  Intentsify, LLC</a:t>
              </a:r>
            </a:p>
          </p:txBody>
        </p:sp>
        <p:sp>
          <p:nvSpPr>
            <p:cNvPr id="9" name="Slide Number Placeholder 5">
              <a:extLst>
                <a:ext uri="{FF2B5EF4-FFF2-40B4-BE49-F238E27FC236}">
                  <a16:creationId xmlns:a16="http://schemas.microsoft.com/office/drawing/2014/main" id="{1C73FE95-2455-D646-BE8C-425168F8F5B8}"/>
                </a:ext>
              </a:extLst>
            </p:cNvPr>
            <p:cNvSpPr txBox="1">
              <a:spLocks/>
            </p:cNvSpPr>
            <p:nvPr/>
          </p:nvSpPr>
          <p:spPr>
            <a:xfrm>
              <a:off x="11131247" y="6212991"/>
              <a:ext cx="305897" cy="274637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914330" rtl="0" eaLnBrk="1" latinLnBrk="0" hangingPunct="1">
                <a:defRPr sz="800" b="0" i="0" kern="1200">
                  <a:solidFill>
                    <a:srgbClr val="BFBFBF"/>
                  </a:solidFill>
                  <a:latin typeface="+mn-lt"/>
                  <a:ea typeface="+mn-ea"/>
                  <a:cs typeface="+mn-cs"/>
                </a:defRPr>
              </a:lvl1pPr>
              <a:lvl2pPr marL="457165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30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495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660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25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990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155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320" algn="l" defTabSz="91433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F9E9580D-FA61-B240-BAB0-951E70AFDD04}" type="slidenum">
                <a:rPr lang="en-US" smtClean="0">
                  <a:latin typeface="Helvetica" pitchFamily="2" charset="0"/>
                </a:rPr>
                <a:pPr/>
                <a:t>1</a:t>
              </a:fld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E867A3D3-D89A-4A22-8578-78E194CB0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014" y="1194044"/>
            <a:ext cx="7051700" cy="7576576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b="1" u="sng" dirty="0"/>
              <a:t>Step 1—Targeting Parameters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Use intent data signals to prioritize which accounts demand partners should target. (It’s also a good idea to segment these intent-identified accounts into separate campaigns based on the topics/keywords they’re actively researching.)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	</a:t>
            </a:r>
            <a:r>
              <a:rPr lang="en-US" i="1" dirty="0"/>
              <a:t>Or, if not using intent data…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i="1" dirty="0"/>
              <a:t>      </a:t>
            </a:r>
            <a:r>
              <a:rPr lang="en-US" dirty="0"/>
              <a:t>Provide simple target-account list (TAL) or ideal-customer profile (ICP) info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Set target-persona parameters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Roles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Seniority level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Choose which geographic locations to target (consider locations of intent signals)</a:t>
            </a:r>
            <a:br>
              <a:rPr lang="en-US" dirty="0"/>
            </a:br>
            <a:endParaRPr lang="en-US" sz="1400" dirty="0"/>
          </a:p>
          <a:p>
            <a:pPr>
              <a:spcBef>
                <a:spcPts val="600"/>
              </a:spcBef>
            </a:pPr>
            <a:r>
              <a:rPr lang="en-US" b="1" u="sng" dirty="0"/>
              <a:t>Step 2—Lead Specifications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Select lead volume for: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Lead pacing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Leads per account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Set any additional qualifying questions/fields (e.g., job title, product interest, phone number, etc.)</a:t>
            </a:r>
            <a:br>
              <a:rPr lang="en-US" sz="1000" dirty="0"/>
            </a:br>
            <a:br>
              <a:rPr lang="en-US" sz="1000" dirty="0"/>
            </a:br>
            <a:endParaRPr lang="en-US" sz="160" dirty="0"/>
          </a:p>
          <a:p>
            <a:pPr>
              <a:spcBef>
                <a:spcPts val="600"/>
              </a:spcBef>
            </a:pPr>
            <a:r>
              <a:rPr lang="en-US" b="1" u="sng" dirty="0"/>
              <a:t>Step 3—Content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Assign 3-5 content assets—including abstracts—per campaign, based on: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Relevant subjects (as identified in intent data)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Buyer-journey stage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Check publisher proof-of-concept (POC) to ensure your content is published/displayed according to your brand guidelines </a:t>
            </a:r>
            <a:br>
              <a:rPr lang="en-US" dirty="0"/>
            </a:br>
            <a:endParaRPr lang="en-US" dirty="0"/>
          </a:p>
          <a:p>
            <a:pPr>
              <a:spcBef>
                <a:spcPts val="600"/>
              </a:spcBef>
            </a:pPr>
            <a:r>
              <a:rPr lang="en-US" b="1" u="sng" dirty="0"/>
              <a:t>Step 4—Lead Delivery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Set lead-delivery preference </a:t>
            </a:r>
          </a:p>
          <a:p>
            <a:pPr marL="560070" lvl="1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Set up direct integration marketing automation or CRM system (suggested)</a:t>
            </a:r>
          </a:p>
          <a:p>
            <a:pPr lvl="1">
              <a:spcBef>
                <a:spcPts val="600"/>
              </a:spcBef>
            </a:pPr>
            <a:r>
              <a:rPr lang="en-US" sz="1000" dirty="0"/>
              <a:t>         Or…</a:t>
            </a:r>
          </a:p>
          <a:p>
            <a:pPr marL="560070" lvl="1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Choose direct file delivery </a:t>
            </a:r>
            <a:br>
              <a:rPr lang="en-US" sz="1000" dirty="0"/>
            </a:br>
            <a:br>
              <a:rPr lang="en-US" sz="1000" dirty="0"/>
            </a:br>
            <a:endParaRPr lang="en-US" sz="160" dirty="0"/>
          </a:p>
          <a:p>
            <a:pPr>
              <a:spcBef>
                <a:spcPts val="600"/>
              </a:spcBef>
            </a:pPr>
            <a:r>
              <a:rPr lang="en-US" b="1" u="sng" dirty="0"/>
              <a:t>Step 5—Lead Routing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Route leads to appropriate email nurture tracks (preferable) or sales-development reps (SDRs)</a:t>
            </a:r>
          </a:p>
          <a:p>
            <a:pPr>
              <a:spcBef>
                <a:spcPts val="600"/>
              </a:spcBef>
            </a:pPr>
            <a:br>
              <a:rPr lang="en-US" b="1" u="sng" dirty="0"/>
            </a:br>
            <a:r>
              <a:rPr lang="en-US" b="1" u="sng" dirty="0"/>
              <a:t>Step 6—Program Measurement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dirty="0"/>
              <a:t>Measure and analyze program performance by: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CA892B-E731-46A7-9A60-15F657207A5D}"/>
              </a:ext>
            </a:extLst>
          </p:cNvPr>
          <p:cNvSpPr txBox="1"/>
          <p:nvPr/>
        </p:nvSpPr>
        <p:spPr>
          <a:xfrm>
            <a:off x="405012" y="8786811"/>
            <a:ext cx="4517507" cy="707886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560070" lvl="1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Conversion rates</a:t>
            </a:r>
          </a:p>
          <a:p>
            <a:pPr marL="560070" lvl="1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Target-account engagement</a:t>
            </a:r>
          </a:p>
          <a:p>
            <a:pPr marL="560070" lvl="1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Opportunities created</a:t>
            </a:r>
          </a:p>
          <a:p>
            <a:pPr marL="560070" lvl="1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Influenced sales-pipeline value/revenue</a:t>
            </a:r>
          </a:p>
          <a:p>
            <a:pPr marL="560070" lvl="1" indent="-1714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000" dirty="0"/>
              <a:t>Program ROI</a:t>
            </a:r>
          </a:p>
        </p:txBody>
      </p:sp>
    </p:spTree>
    <p:extLst>
      <p:ext uri="{BB962C8B-B14F-4D97-AF65-F5344CB8AC3E}">
        <p14:creationId xmlns:p14="http://schemas.microsoft.com/office/powerpoint/2010/main" val="399739058"/>
      </p:ext>
    </p:extLst>
  </p:cSld>
  <p:clrMapOvr>
    <a:masterClrMapping/>
  </p:clrMapOvr>
</p:sld>
</file>

<file path=ppt/theme/theme1.xml><?xml version="1.0" encoding="utf-8"?>
<a:theme xmlns:a="http://schemas.openxmlformats.org/drawingml/2006/main" name="Intentsify 2-Pager">
  <a:themeElements>
    <a:clrScheme name="Intentsify 1">
      <a:dk1>
        <a:srgbClr val="000000"/>
      </a:dk1>
      <a:lt1>
        <a:srgbClr val="FFFFFF"/>
      </a:lt1>
      <a:dk2>
        <a:srgbClr val="031326"/>
      </a:dk2>
      <a:lt2>
        <a:srgbClr val="E7E6E6"/>
      </a:lt2>
      <a:accent1>
        <a:srgbClr val="4472C4"/>
      </a:accent1>
      <a:accent2>
        <a:srgbClr val="5FDDBC"/>
      </a:accent2>
      <a:accent3>
        <a:srgbClr val="6EB21F"/>
      </a:accent3>
      <a:accent4>
        <a:srgbClr val="FFC000"/>
      </a:accent4>
      <a:accent5>
        <a:srgbClr val="E83849"/>
      </a:accent5>
      <a:accent6>
        <a:srgbClr val="E57F23"/>
      </a:accent6>
      <a:hlink>
        <a:srgbClr val="CC337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inal Page">
  <a:themeElements>
    <a:clrScheme name="Intentsify 1">
      <a:dk1>
        <a:srgbClr val="000000"/>
      </a:dk1>
      <a:lt1>
        <a:srgbClr val="FFFFFF"/>
      </a:lt1>
      <a:dk2>
        <a:srgbClr val="031326"/>
      </a:dk2>
      <a:lt2>
        <a:srgbClr val="E7E6E6"/>
      </a:lt2>
      <a:accent1>
        <a:srgbClr val="4472C4"/>
      </a:accent1>
      <a:accent2>
        <a:srgbClr val="5FDDBC"/>
      </a:accent2>
      <a:accent3>
        <a:srgbClr val="6EB21F"/>
      </a:accent3>
      <a:accent4>
        <a:srgbClr val="FFC000"/>
      </a:accent4>
      <a:accent5>
        <a:srgbClr val="E83849"/>
      </a:accent5>
      <a:accent6>
        <a:srgbClr val="E57F23"/>
      </a:accent6>
      <a:hlink>
        <a:srgbClr val="CC337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42DDC24A9C4D4583911B5B7E1B7E8A" ma:contentTypeVersion="11" ma:contentTypeDescription="Create a new document." ma:contentTypeScope="" ma:versionID="5a0841b2eb71e73767628128f849dcd6">
  <xsd:schema xmlns:xsd="http://www.w3.org/2001/XMLSchema" xmlns:xs="http://www.w3.org/2001/XMLSchema" xmlns:p="http://schemas.microsoft.com/office/2006/metadata/properties" xmlns:ns3="af104659-bdd9-4691-b3c7-8f17825ba515" xmlns:ns4="d1229bcf-b6f4-457b-9beb-c872f617736c" targetNamespace="http://schemas.microsoft.com/office/2006/metadata/properties" ma:root="true" ma:fieldsID="7cabeb34f84338bde17d8d0c27ebdc3e" ns3:_="" ns4:_="">
    <xsd:import namespace="af104659-bdd9-4691-b3c7-8f17825ba515"/>
    <xsd:import namespace="d1229bcf-b6f4-457b-9beb-c872f617736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104659-bdd9-4691-b3c7-8f17825ba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229bcf-b6f4-457b-9beb-c872f617736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FB5364-6668-47FF-ACEC-93E6CAFD345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298216A-19A4-4587-8395-D6CCE0A9B1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4C4F53-9C49-4F7C-ADAD-1DBF030326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104659-bdd9-4691-b3c7-8f17825ba515"/>
    <ds:schemaRef ds:uri="d1229bcf-b6f4-457b-9beb-c872f61773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263</Words>
  <Application>Microsoft Macintosh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Helvetica</vt:lpstr>
      <vt:lpstr>Wingdings</vt:lpstr>
      <vt:lpstr>Intentsify 2-Pager</vt:lpstr>
      <vt:lpstr>Final Page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K</dc:creator>
  <cp:lastModifiedBy>Jaymi Onorato</cp:lastModifiedBy>
  <cp:revision>8</cp:revision>
  <dcterms:created xsi:type="dcterms:W3CDTF">2020-05-27T23:01:18Z</dcterms:created>
  <dcterms:modified xsi:type="dcterms:W3CDTF">2021-03-11T16:55:09Z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0x0101003242DDC24A9C4D4583911B5B7E1B7E8A</vt:lpwstr>
  </property>
</Properties>
</file>